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-82" y="-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tes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E:\tes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marker>
            <c:symbol val="none"/>
          </c:marker>
          <c:cat>
            <c:numRef>
              <c:f>'Whole22-t4'!$A$5:$A$14</c:f>
              <c:numCache>
                <c:formatCode>General</c:formatCode>
                <c:ptCount val="10"/>
                <c:pt idx="0">
                  <c:v>0.6</c:v>
                </c:pt>
                <c:pt idx="1">
                  <c:v>0.55000000000000004</c:v>
                </c:pt>
                <c:pt idx="2">
                  <c:v>0.5</c:v>
                </c:pt>
                <c:pt idx="3">
                  <c:v>0.45</c:v>
                </c:pt>
                <c:pt idx="4">
                  <c:v>0.4</c:v>
                </c:pt>
                <c:pt idx="5">
                  <c:v>0.3</c:v>
                </c:pt>
                <c:pt idx="6">
                  <c:v>0.2</c:v>
                </c:pt>
                <c:pt idx="7">
                  <c:v>0.1</c:v>
                </c:pt>
                <c:pt idx="8">
                  <c:v>0.05</c:v>
                </c:pt>
                <c:pt idx="9">
                  <c:v>0.02</c:v>
                </c:pt>
              </c:numCache>
            </c:numRef>
          </c:cat>
          <c:val>
            <c:numRef>
              <c:f>'Whole22-t4'!$B$5:$B$14</c:f>
              <c:numCache>
                <c:formatCode>General</c:formatCode>
                <c:ptCount val="10"/>
                <c:pt idx="0">
                  <c:v>0.75</c:v>
                </c:pt>
                <c:pt idx="1">
                  <c:v>0.82</c:v>
                </c:pt>
                <c:pt idx="2">
                  <c:v>0.72</c:v>
                </c:pt>
                <c:pt idx="3">
                  <c:v>0.78</c:v>
                </c:pt>
                <c:pt idx="4">
                  <c:v>0.76</c:v>
                </c:pt>
                <c:pt idx="5">
                  <c:v>0.83</c:v>
                </c:pt>
                <c:pt idx="6">
                  <c:v>0.85</c:v>
                </c:pt>
                <c:pt idx="7">
                  <c:v>0.84</c:v>
                </c:pt>
                <c:pt idx="8">
                  <c:v>0.86</c:v>
                </c:pt>
                <c:pt idx="9">
                  <c:v>0.81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36096"/>
        <c:axId val="56838016"/>
      </c:lineChart>
      <c:catAx>
        <c:axId val="568360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Features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6838016"/>
        <c:crosses val="autoZero"/>
        <c:auto val="1"/>
        <c:lblAlgn val="ctr"/>
        <c:lblOffset val="100"/>
        <c:noMultiLvlLbl val="0"/>
      </c:catAx>
      <c:valAx>
        <c:axId val="5683801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Accuracy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6836096"/>
        <c:crosses val="autoZero"/>
        <c:crossBetween val="between"/>
      </c:valAx>
    </c:plotArea>
    <c:plotVisOnly val="1"/>
    <c:dispBlanksAs val="zero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298054884068418"/>
          <c:y val="3.292181069958848E-2"/>
          <c:w val="0.63275024011543246"/>
          <c:h val="0.83473821327889575"/>
        </c:manualLayout>
      </c:layout>
      <c:lineChart>
        <c:grouping val="standard"/>
        <c:varyColors val="0"/>
        <c:ser>
          <c:idx val="0"/>
          <c:order val="0"/>
          <c:tx>
            <c:strRef>
              <c:f>'Original 22'!$A$5</c:f>
              <c:strCache>
                <c:ptCount val="1"/>
                <c:pt idx="0">
                  <c:v>Least_12_SD_t8_x100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22'!$G$5:$G$15</c:f>
              <c:numCache>
                <c:formatCode>General</c:formatCode>
                <c:ptCount val="11"/>
                <c:pt idx="0">
                  <c:v>0.77878800000000004</c:v>
                </c:pt>
                <c:pt idx="1">
                  <c:v>0.77651499999999996</c:v>
                </c:pt>
                <c:pt idx="2">
                  <c:v>0.77424199999999999</c:v>
                </c:pt>
                <c:pt idx="3">
                  <c:v>0.75681799999999999</c:v>
                </c:pt>
                <c:pt idx="4">
                  <c:v>0.78030299999999997</c:v>
                </c:pt>
                <c:pt idx="5">
                  <c:v>0.80454499999999995</c:v>
                </c:pt>
                <c:pt idx="6">
                  <c:v>0.84318199999999999</c:v>
                </c:pt>
                <c:pt idx="7">
                  <c:v>0.81969700000000001</c:v>
                </c:pt>
                <c:pt idx="8">
                  <c:v>0.83560599999999996</c:v>
                </c:pt>
                <c:pt idx="9">
                  <c:v>0.83409100000000003</c:v>
                </c:pt>
                <c:pt idx="10">
                  <c:v>0.81893899999999997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'Original 22'!$A$17</c:f>
              <c:strCache>
                <c:ptCount val="1"/>
                <c:pt idx="0">
                  <c:v>Least_12_SD_t8_x200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22'!$G$17:$G$23</c:f>
              <c:numCache>
                <c:formatCode>General</c:formatCode>
                <c:ptCount val="7"/>
                <c:pt idx="0">
                  <c:v>0.76666699999999999</c:v>
                </c:pt>
                <c:pt idx="1">
                  <c:v>0.77272700000000005</c:v>
                </c:pt>
                <c:pt idx="2">
                  <c:v>0.836364</c:v>
                </c:pt>
                <c:pt idx="3">
                  <c:v>0.77727299999999999</c:v>
                </c:pt>
                <c:pt idx="4">
                  <c:v>0.80075799999999997</c:v>
                </c:pt>
                <c:pt idx="5">
                  <c:v>0.78939400000000004</c:v>
                </c:pt>
                <c:pt idx="6">
                  <c:v>0.80530299999999999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'Original 22'!$A$25</c:f>
              <c:strCache>
                <c:ptCount val="1"/>
                <c:pt idx="0">
                  <c:v>Least_24_SD_t16_x100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'Original 22'!$F$5:$F$15</c:f>
              <c:numCache>
                <c:formatCode>General</c:formatCode>
                <c:ptCount val="11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0.15</c:v>
                </c:pt>
                <c:pt idx="6">
                  <c:v>0.1</c:v>
                </c:pt>
                <c:pt idx="7">
                  <c:v>0.05</c:v>
                </c:pt>
                <c:pt idx="8">
                  <c:v>0.04</c:v>
                </c:pt>
                <c:pt idx="9">
                  <c:v>0.03</c:v>
                </c:pt>
                <c:pt idx="10">
                  <c:v>0.02</c:v>
                </c:pt>
              </c:numCache>
            </c:numRef>
          </c:cat>
          <c:val>
            <c:numRef>
              <c:f>'Original 22'!$G$25:$G$35</c:f>
              <c:numCache>
                <c:formatCode>General</c:formatCode>
                <c:ptCount val="11"/>
                <c:pt idx="0">
                  <c:v>0.71742399999999995</c:v>
                </c:pt>
                <c:pt idx="1">
                  <c:v>0.71742399999999995</c:v>
                </c:pt>
                <c:pt idx="2">
                  <c:v>0.75113600000000003</c:v>
                </c:pt>
                <c:pt idx="3">
                  <c:v>0.74886399999999997</c:v>
                </c:pt>
                <c:pt idx="4">
                  <c:v>0.75075800000000004</c:v>
                </c:pt>
                <c:pt idx="5">
                  <c:v>0.74772700000000003</c:v>
                </c:pt>
                <c:pt idx="6">
                  <c:v>0.75909099999999996</c:v>
                </c:pt>
                <c:pt idx="7">
                  <c:v>0.76553000000000004</c:v>
                </c:pt>
                <c:pt idx="8">
                  <c:v>0.75643899999999997</c:v>
                </c:pt>
                <c:pt idx="9">
                  <c:v>0.773864</c:v>
                </c:pt>
                <c:pt idx="10">
                  <c:v>0.79318200000000005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65152"/>
        <c:axId val="56867072"/>
      </c:lineChart>
      <c:catAx>
        <c:axId val="5686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Features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67072"/>
        <c:crosses val="autoZero"/>
        <c:auto val="1"/>
        <c:lblAlgn val="ctr"/>
        <c:lblOffset val="100"/>
        <c:noMultiLvlLbl val="0"/>
      </c:catAx>
      <c:valAx>
        <c:axId val="5686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6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6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3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8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0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5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18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6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1CA6A-3598-4DB8-BFE2-9BCA148993E8}" type="datetimeFigureOut">
              <a:rPr lang="en-US" smtClean="0"/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AB1C1-6848-4935-9B6D-485544577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1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9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Computer-Aided Diagnostics of Prostate Cancer with Automated Image Analysis using Machine Learning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Benjamin Warrick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1690688"/>
            <a:ext cx="3798553" cy="4351338"/>
          </a:xfrm>
        </p:spPr>
        <p:txBody>
          <a:bodyPr/>
          <a:lstStyle/>
          <a:p>
            <a:r>
              <a:rPr lang="en-US" dirty="0" smtClean="0"/>
              <a:t>MUCH </a:t>
            </a:r>
            <a:r>
              <a:rPr lang="en-US" dirty="0" smtClean="0"/>
              <a:t>easier on CPU</a:t>
            </a:r>
          </a:p>
          <a:p>
            <a:r>
              <a:rPr lang="en-US" dirty="0"/>
              <a:t>Preliminary results almost as </a:t>
            </a:r>
            <a:r>
              <a:rPr lang="en-US" dirty="0" smtClean="0"/>
              <a:t>accurate as whole image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Result may improve with better ROI.</a:t>
            </a:r>
          </a:p>
          <a:p>
            <a:r>
              <a:rPr lang="en-US" dirty="0" err="1" smtClean="0"/>
              <a:t>OpenCV</a:t>
            </a:r>
            <a:r>
              <a:rPr lang="en-US" dirty="0"/>
              <a:t> </a:t>
            </a:r>
            <a:r>
              <a:rPr lang="en-US" dirty="0" err="1" smtClean="0"/>
              <a:t>.Net</a:t>
            </a:r>
            <a:r>
              <a:rPr lang="en-US" dirty="0" smtClean="0"/>
              <a:t> C#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76" y="365125"/>
            <a:ext cx="7049049" cy="4705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352" y="2864557"/>
            <a:ext cx="3406435" cy="2827265"/>
          </a:xfrm>
          <a:prstGeom prst="rect">
            <a:avLst/>
          </a:prstGeom>
          <a:effectLst>
            <a:outerShdw blurRad="50800" dist="50800" dir="3420000" sx="103000" sy="103000" algn="ctr" rotWithShape="0">
              <a:schemeClr val="tx1">
                <a:lumMod val="50000"/>
                <a:lumOff val="50000"/>
                <a:alpha val="5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2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22785" cy="4351338"/>
          </a:xfrm>
        </p:spPr>
        <p:txBody>
          <a:bodyPr/>
          <a:lstStyle/>
          <a:p>
            <a:r>
              <a:rPr lang="en-US" dirty="0" smtClean="0"/>
              <a:t>Best results with low standard deviation.</a:t>
            </a:r>
          </a:p>
          <a:p>
            <a:r>
              <a:rPr lang="en-US" dirty="0" smtClean="0"/>
              <a:t>Probably only slightly better than random</a:t>
            </a:r>
          </a:p>
          <a:p>
            <a:r>
              <a:rPr lang="en-US" dirty="0" smtClean="0"/>
              <a:t>I have a lot of better ideas</a:t>
            </a:r>
          </a:p>
          <a:p>
            <a:endParaRPr lang="en-US" dirty="0" smtClean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869044"/>
              </p:ext>
            </p:extLst>
          </p:nvPr>
        </p:nvGraphicFramePr>
        <p:xfrm>
          <a:off x="4240482" y="2074985"/>
          <a:ext cx="7719255" cy="4652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59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Medium-term </a:t>
            </a:r>
            <a:r>
              <a:rPr lang="en-US" dirty="0" smtClean="0"/>
              <a:t>Goal </a:t>
            </a:r>
            <a:br>
              <a:rPr lang="en-US" dirty="0" smtClean="0"/>
            </a:br>
            <a:r>
              <a:rPr lang="en-US" dirty="0" smtClean="0"/>
              <a:t>(A truly flexible learning system)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4001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practical application that a pathologist can teach directly</a:t>
            </a:r>
          </a:p>
          <a:p>
            <a:r>
              <a:rPr lang="en-US" dirty="0" smtClean="0"/>
              <a:t>No initial learning set</a:t>
            </a:r>
          </a:p>
          <a:p>
            <a:r>
              <a:rPr lang="en-US" dirty="0" smtClean="0"/>
              <a:t>Accuracy improves with each processed and corrected image</a:t>
            </a:r>
          </a:p>
          <a:p>
            <a:r>
              <a:rPr lang="en-US" dirty="0" smtClean="0"/>
              <a:t>Any type of cancer can be diagnosed</a:t>
            </a:r>
          </a:p>
          <a:p>
            <a:r>
              <a:rPr lang="en-US" dirty="0" smtClean="0"/>
              <a:t>Pathologists become more productive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80" y="1690688"/>
            <a:ext cx="7049049" cy="4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Long-term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2354" cy="4351338"/>
          </a:xfrm>
        </p:spPr>
        <p:txBody>
          <a:bodyPr/>
          <a:lstStyle/>
          <a:p>
            <a:r>
              <a:rPr lang="en-US" dirty="0" smtClean="0"/>
              <a:t>A network systems contributing to a common learning set</a:t>
            </a:r>
          </a:p>
          <a:p>
            <a:r>
              <a:rPr lang="en-US" dirty="0" smtClean="0"/>
              <a:t>Rivals the accuracy of human pathologists</a:t>
            </a:r>
          </a:p>
          <a:p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5756031" y="1359877"/>
            <a:ext cx="5627077" cy="3727938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Features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7854462" y="2356338"/>
            <a:ext cx="1160585" cy="15826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Turning tissue into images – this is still not yet practical. </a:t>
            </a:r>
          </a:p>
          <a:p>
            <a:r>
              <a:rPr lang="en-US" dirty="0" smtClean="0"/>
              <a:t>Processing power – pathologists don’t have server clusters, usually.</a:t>
            </a:r>
          </a:p>
          <a:p>
            <a:r>
              <a:rPr lang="en-US" dirty="0" smtClean="0"/>
              <a:t>Resistance from pathologists – other than my brother, few pathologists are eager to put themselves out of a job. </a:t>
            </a:r>
          </a:p>
          <a:p>
            <a:r>
              <a:rPr lang="en-US" dirty="0" smtClean="0"/>
              <a:t>Legal issues – who gets sued if the computer misses some cancer?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0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29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Summary: </a:t>
            </a:r>
            <a:br>
              <a:rPr lang="en-US" dirty="0" smtClean="0"/>
            </a:br>
            <a:r>
              <a:rPr lang="en-US" dirty="0" smtClean="0"/>
              <a:t>Machine learning is an important frontier.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transistors double every two years – software prowess might double every 10. </a:t>
            </a:r>
          </a:p>
          <a:p>
            <a:r>
              <a:rPr lang="en-US" dirty="0" smtClean="0"/>
              <a:t>ML might be a singularity in the evolution of important software systems that solve real human problems: Google’s self-driving car and speech recognition. </a:t>
            </a:r>
          </a:p>
          <a:p>
            <a:r>
              <a:rPr lang="en-US" dirty="0" smtClean="0"/>
              <a:t>Many current drivers of ML technology are superfluous: Customer behavior prediction and ads. </a:t>
            </a:r>
          </a:p>
          <a:p>
            <a:r>
              <a:rPr lang="en-US" dirty="0" smtClean="0"/>
              <a:t>Currently, there is a lot of untapped data, especially in the field of biology, to which ML could be applied.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Prostate… </a:t>
            </a:r>
            <a:endParaRPr lang="en-US" dirty="0"/>
          </a:p>
        </p:txBody>
      </p:sp>
      <p:pic>
        <p:nvPicPr>
          <p:cNvPr id="1026" name="Picture 2" descr="http://newtampaurology.com/wp-content/uploads/2012/07/uretr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8181"/>
            <a:ext cx="41052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554862"/>
            <a:ext cx="3724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Relatively easy to diagnose.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Plenty of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Prostate cancer is the most common form of cancer in men, other than skin cancer.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Prostate Cancer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438525" cy="4351338"/>
          </a:xfrm>
        </p:spPr>
        <p:txBody>
          <a:bodyPr/>
          <a:lstStyle/>
          <a:p>
            <a:r>
              <a:rPr lang="en-US" dirty="0" smtClean="0"/>
              <a:t>PSA Test</a:t>
            </a:r>
          </a:p>
          <a:p>
            <a:r>
              <a:rPr lang="en-US" dirty="0" smtClean="0"/>
              <a:t>Palpation</a:t>
            </a:r>
          </a:p>
          <a:p>
            <a:r>
              <a:rPr lang="en-US" dirty="0" smtClean="0"/>
              <a:t>Biopsy</a:t>
            </a:r>
          </a:p>
          <a:p>
            <a:pPr lvl="1"/>
            <a:r>
              <a:rPr lang="en-US" dirty="0" smtClean="0"/>
              <a:t>12-130 needles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62" y="1991519"/>
            <a:ext cx="2905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9700" y="365125"/>
            <a:ext cx="6429375" cy="146367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36 to as many as 360 slides!</a:t>
            </a:r>
          </a:p>
          <a:p>
            <a:r>
              <a:rPr lang="en-US" dirty="0" smtClean="0"/>
              <a:t>Requires a pathologist to study each slide</a:t>
            </a:r>
          </a:p>
          <a:p>
            <a:r>
              <a:rPr lang="en-US" dirty="0" smtClean="0"/>
              <a:t>Highly accurate – very slow and expensive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238375"/>
            <a:ext cx="5272501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238375"/>
            <a:ext cx="5327332" cy="41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Short-term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71" y="1842651"/>
            <a:ext cx="3943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system to filter the data:</a:t>
            </a:r>
          </a:p>
          <a:p>
            <a:r>
              <a:rPr lang="en-US" sz="2400" dirty="0" smtClean="0"/>
              <a:t>Flag slides with suspicious samples</a:t>
            </a:r>
          </a:p>
          <a:p>
            <a:r>
              <a:rPr lang="en-US" sz="2400" dirty="0" smtClean="0"/>
              <a:t>Highlight suspicious regions of the image</a:t>
            </a:r>
          </a:p>
          <a:p>
            <a:r>
              <a:rPr lang="en-US" sz="2400" dirty="0" smtClean="0"/>
              <a:t>Allow the pathologist to ignore the noise and focus her attention on the cancer.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80" y="1665521"/>
            <a:ext cx="7049049" cy="4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a computer to act without having to program it specifically.</a:t>
            </a:r>
          </a:p>
          <a:p>
            <a:r>
              <a:rPr lang="en-US" dirty="0" smtClean="0"/>
              <a:t>Good examples: </a:t>
            </a:r>
          </a:p>
          <a:p>
            <a:pPr lvl="1"/>
            <a:r>
              <a:rPr lang="en-US" dirty="0" smtClean="0"/>
              <a:t>Voice recognition software. </a:t>
            </a:r>
          </a:p>
          <a:p>
            <a:pPr lvl="1"/>
            <a:r>
              <a:rPr lang="en-US" dirty="0" smtClean="0"/>
              <a:t>Google’s self driving car. </a:t>
            </a:r>
          </a:p>
          <a:p>
            <a:pPr lvl="1"/>
            <a:r>
              <a:rPr lang="en-US" dirty="0" smtClean="0"/>
              <a:t>Customer behavior prediction</a:t>
            </a:r>
          </a:p>
          <a:p>
            <a:pPr lvl="1"/>
            <a:r>
              <a:rPr lang="en-US" dirty="0" smtClean="0"/>
              <a:t>Search engines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wndchrm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smtClean="0"/>
              <a:t>Open </a:t>
            </a:r>
            <a:r>
              <a:rPr lang="en-US" dirty="0"/>
              <a:t>source utility for biological image </a:t>
            </a:r>
            <a:r>
              <a:rPr lang="en-US" dirty="0" smtClean="0"/>
              <a:t>analysis, developed by Dr. Shamir and colleagues. </a:t>
            </a:r>
          </a:p>
          <a:p>
            <a:pPr fontAlgn="base"/>
            <a:r>
              <a:rPr lang="en-US" dirty="0" smtClean="0"/>
              <a:t>Processes images through numerous algorithms to discover ‘features’, which are saved to a file.</a:t>
            </a:r>
          </a:p>
          <a:p>
            <a:pPr fontAlgn="base"/>
            <a:r>
              <a:rPr lang="en-US" dirty="0" smtClean="0"/>
              <a:t>Tests those features’ ability to classify the image.</a:t>
            </a:r>
          </a:p>
          <a:p>
            <a:pPr fontAlgn="base"/>
            <a:r>
              <a:rPr lang="en-US" dirty="0" smtClean="0"/>
              <a:t>Classifies a new image. </a:t>
            </a:r>
          </a:p>
          <a:p>
            <a:pPr fontAlgn="base"/>
            <a:endParaRPr lang="en-US" dirty="0" smtClean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677" y="1825625"/>
            <a:ext cx="38051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Initial Data Set:</a:t>
            </a:r>
          </a:p>
          <a:p>
            <a:r>
              <a:rPr lang="en-US" dirty="0" smtClean="0"/>
              <a:t>Two sets, 100x and 200x, each 44 images</a:t>
            </a:r>
          </a:p>
          <a:p>
            <a:r>
              <a:rPr lang="en-US" dirty="0" smtClean="0"/>
              <a:t>22 cancer, 22 non-cancer</a:t>
            </a:r>
          </a:p>
          <a:p>
            <a:r>
              <a:rPr lang="en-US" dirty="0" smtClean="0"/>
              <a:t>Taken from cancerous </a:t>
            </a:r>
            <a:r>
              <a:rPr lang="en-US" dirty="0" err="1" smtClean="0"/>
              <a:t>prostectomy</a:t>
            </a:r>
            <a:endParaRPr lang="en-US" dirty="0" smtClean="0"/>
          </a:p>
          <a:p>
            <a:r>
              <a:rPr lang="en-US" dirty="0" smtClean="0"/>
              <a:t>Chosen specifically to offer a clear example of both cancerous tissue and non-cancerous tissue.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27" y="562761"/>
            <a:ext cx="71151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3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Image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0025" cy="4351338"/>
          </a:xfrm>
        </p:spPr>
        <p:txBody>
          <a:bodyPr/>
          <a:lstStyle/>
          <a:p>
            <a:r>
              <a:rPr lang="en-US" dirty="0" smtClean="0"/>
              <a:t>Best preliminary results</a:t>
            </a:r>
          </a:p>
          <a:p>
            <a:r>
              <a:rPr lang="en-US" dirty="0" smtClean="0"/>
              <a:t>Demanding of computer resources</a:t>
            </a:r>
          </a:p>
          <a:p>
            <a:pPr lvl="1"/>
            <a:r>
              <a:rPr lang="en-US" dirty="0" smtClean="0"/>
              <a:t>13.4MB</a:t>
            </a:r>
          </a:p>
          <a:p>
            <a:pPr lvl="1"/>
            <a:r>
              <a:rPr lang="en-US" dirty="0" smtClean="0"/>
              <a:t>2448 x 1920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1016343"/>
              </p:ext>
            </p:extLst>
          </p:nvPr>
        </p:nvGraphicFramePr>
        <p:xfrm>
          <a:off x="5245756" y="1551963"/>
          <a:ext cx="6624666" cy="4999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41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491</Words>
  <Application>Microsoft Office PowerPoint</Application>
  <PresentationFormat>Custom</PresentationFormat>
  <Paragraphs>77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Computer-Aided Diagnostics of Prostate Cancer with Automated Image Analysis using Machine Learning</vt:lpstr>
      <vt:lpstr>The Prostate… </vt:lpstr>
      <vt:lpstr>Prostate Cancer Screening</vt:lpstr>
      <vt:lpstr>Diagnosis</vt:lpstr>
      <vt:lpstr>The Short-term Goal</vt:lpstr>
      <vt:lpstr>Machine Learning</vt:lpstr>
      <vt:lpstr>wndchrm</vt:lpstr>
      <vt:lpstr>Data!</vt:lpstr>
      <vt:lpstr>Whole Image Analysis</vt:lpstr>
      <vt:lpstr>ROI Analysis</vt:lpstr>
      <vt:lpstr>ROI Experiments</vt:lpstr>
      <vt:lpstr>The Medium-term Goal  (A truly flexible learning system)</vt:lpstr>
      <vt:lpstr>The Long-term Goal</vt:lpstr>
      <vt:lpstr>Challenges</vt:lpstr>
      <vt:lpstr>Summary:  Machine learning is an important frontier.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Computer-aided Diagnostics of Cancer in Prostate Biopsies</dc:title>
  <dc:creator>Warrick, Benjamin</dc:creator>
  <cp:lastModifiedBy>Benjamin Warrick</cp:lastModifiedBy>
  <cp:revision>35</cp:revision>
  <dcterms:created xsi:type="dcterms:W3CDTF">2015-07-08T22:14:42Z</dcterms:created>
  <dcterms:modified xsi:type="dcterms:W3CDTF">2015-07-18T12:50:28Z</dcterms:modified>
</cp:coreProperties>
</file>